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67" r:id="rId2"/>
    <p:sldId id="269" r:id="rId3"/>
    <p:sldId id="270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EFEFE"/>
    <a:srgbClr val="898989"/>
    <a:srgbClr val="B90F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86"/>
    <p:restoredTop sz="94641"/>
  </p:normalViewPr>
  <p:slideViewPr>
    <p:cSldViewPr showGuides="1">
      <p:cViewPr varScale="1">
        <p:scale>
          <a:sx n="215" d="100"/>
          <a:sy n="215" d="100"/>
        </p:scale>
        <p:origin x="1384" y="18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140" d="100"/>
          <a:sy n="140" d="100"/>
        </p:scale>
        <p:origin x="3596" y="108"/>
      </p:cViewPr>
      <p:guideLst/>
    </p:cSldViewPr>
  </p:notes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A78A55-3702-A9DD-485B-6C2348BAE6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03E01-EAFE-473E-9404-4EBCA1BD0397}" type="datetime1">
              <a:rPr lang="de-DE" smtClean="0">
                <a:solidFill>
                  <a:srgbClr val="898989"/>
                </a:solidFill>
              </a:rPr>
              <a:t>27.06.25</a:t>
            </a:fld>
            <a:endParaRPr lang="de-DE" dirty="0">
              <a:solidFill>
                <a:srgbClr val="898989"/>
              </a:solidFill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3380354-33AD-CAA5-CECB-C976388172E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895" y="7812000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 dirty="0">
                <a:solidFill>
                  <a:srgbClr val="898989"/>
                </a:solidFill>
              </a:rPr>
              <a:t>Fachbereich | Institut | Person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3AF8F44-7C9B-FC9C-954B-B3100F2B9A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2718" y="7812000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A7D0D7-CB1E-4E76-B87A-A5F3A360A4B8}" type="slidenum">
              <a:rPr lang="de-DE" smtClean="0">
                <a:solidFill>
                  <a:srgbClr val="898989"/>
                </a:solidFill>
              </a:rPr>
              <a:t>‹#›</a:t>
            </a:fld>
            <a:endParaRPr lang="de-DE">
              <a:solidFill>
                <a:srgbClr val="898989"/>
              </a:solidFill>
            </a:endParaRPr>
          </a:p>
        </p:txBody>
      </p:sp>
      <p:grpSp>
        <p:nvGrpSpPr>
          <p:cNvPr id="6" name="TU Da Logo">
            <a:extLst>
              <a:ext uri="{FF2B5EF4-FFF2-40B4-BE49-F238E27FC236}">
                <a16:creationId xmlns:a16="http://schemas.microsoft.com/office/drawing/2014/main" id="{1B2B06D3-8753-5133-9188-AE459F7AD654}"/>
              </a:ext>
            </a:extLst>
          </p:cNvPr>
          <p:cNvGrpSpPr/>
          <p:nvPr/>
        </p:nvGrpSpPr>
        <p:grpSpPr>
          <a:xfrm>
            <a:off x="119822" y="137059"/>
            <a:ext cx="1396524" cy="559248"/>
            <a:chOff x="7454900" y="306388"/>
            <a:chExt cx="1704610" cy="682624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0D839F9D-D886-2326-7EDA-CFF7F40AFE0E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A88F50A3-1558-A807-1966-87F4BFE9F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3D601C6E-9093-8CBD-FD59-89128CE6AC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0F27C1C5-EE32-79B6-CC5B-76E0A46695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DCA98B89-C06C-1AFA-6046-473CE330AD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6CE97323-EA31-B978-ED66-B1F83219FC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88BFE13B-74F5-DD35-6914-A8A6E24A02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00CFEF3E-A6FE-E8FE-10F8-3ED6C3F212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70B05B52-12B6-944D-AC1A-F00C2F4E2E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1E356202-0A47-80E7-90B0-E97229222D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BB654D27-05C8-139B-EB9C-5F888F7226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1810847879"/>
      </p:ext>
    </p:extLst>
  </p:cSld>
  <p:clrMap bg1="lt1" tx1="dk1" bg2="lt2" tx2="dk2" accent1="accent1" accent2="accent2" accent3="accent3" accent4="accent4" accent5="accent5" accent6="accent6" hlink="hlink" folHlink="folHlink"/>
  <p:hf hdr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2E5FE76A-232E-43B6-A07F-38DA957E2F7C}" type="datetime1">
              <a:rPr lang="de-DE" smtClean="0"/>
              <a:t>27.06.25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rgbClr val="898989"/>
                </a:solidFill>
              </a:defRPr>
            </a:lvl1pPr>
          </a:lstStyle>
          <a:p>
            <a:r>
              <a:rPr lang="de-DE"/>
              <a:t>Fachbereich | Institut | Person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0A89A431-735D-4157-B499-868DAC0D551C}" type="slidenum">
              <a:rPr lang="de-DE" smtClean="0"/>
              <a:pPr/>
              <a:t>‹#›</a:t>
            </a:fld>
            <a:endParaRPr lang="de-DE"/>
          </a:p>
        </p:txBody>
      </p:sp>
      <p:grpSp>
        <p:nvGrpSpPr>
          <p:cNvPr id="8" name="TU Da Logo">
            <a:extLst>
              <a:ext uri="{FF2B5EF4-FFF2-40B4-BE49-F238E27FC236}">
                <a16:creationId xmlns:a16="http://schemas.microsoft.com/office/drawing/2014/main" id="{96C9F426-C331-5A79-76DF-05A5F9463BF3}"/>
              </a:ext>
            </a:extLst>
          </p:cNvPr>
          <p:cNvGrpSpPr/>
          <p:nvPr/>
        </p:nvGrpSpPr>
        <p:grpSpPr>
          <a:xfrm>
            <a:off x="0" y="0"/>
            <a:ext cx="1396524" cy="559248"/>
            <a:chOff x="7454900" y="306388"/>
            <a:chExt cx="1704610" cy="682624"/>
          </a:xfrm>
        </p:grpSpPr>
        <p:sp>
          <p:nvSpPr>
            <p:cNvPr id="9" name="AutoShape 3">
              <a:extLst>
                <a:ext uri="{FF2B5EF4-FFF2-40B4-BE49-F238E27FC236}">
                  <a16:creationId xmlns:a16="http://schemas.microsoft.com/office/drawing/2014/main" id="{29449998-EA2C-2328-4B51-411E09C4E080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A34355F-DA0C-5D6B-7826-E4185B86D4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8FD2880-5146-CE19-42AE-BB9DE00652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019F0C27-B9AD-9598-6A47-3085A7D4B4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1C03560C-EC72-CF50-20C3-4EA5F06842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0375D7A7-1E67-CF3A-F80C-50846D74CC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FB124E21-02A5-C056-2D6F-5FA0D0D9C0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FD42C70B-C72B-02BF-16BD-BB8E559E3F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F5539213-4F7F-2105-A3FB-10E097A76B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FFACB8FC-374A-F97F-4BCF-93906CBC44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5086F604-AA6F-7757-E42D-F621BFBEDB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  <p:sp>
        <p:nvSpPr>
          <p:cNvPr id="20" name="Notizenplatzhalter 19">
            <a:extLst>
              <a:ext uri="{FF2B5EF4-FFF2-40B4-BE49-F238E27FC236}">
                <a16:creationId xmlns:a16="http://schemas.microsoft.com/office/drawing/2014/main" id="{12F4F817-719A-78AC-E4C4-9C9BEF2E8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764491941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B30F3C0-3A75-8681-9853-8AC245B5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18041-7462-4497-839E-501727F94670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6E4576B-5E3F-FDCE-C398-AB2D5908E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34293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8FC2DAB9-ADD2-1E42-D0D7-6395646D291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753468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9093F2-7696-269A-BB11-D5C2FFA8B7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A41FE660-7BC8-B76D-97BD-90A64F338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1FD3D-D8C4-4102-9424-20C07C0FDF43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6363686E-60AA-D422-E6EE-8DD8E5F8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0739CE4A-2BE8-F232-4C6E-237F56AB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7419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2DE3C2-C819-A980-93F3-EAC418950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68747-4636-4AA2-B913-FB458803DE32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D40727B-45B4-9274-85DF-F723F18B2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601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B30F3C0-3A75-8681-9853-8AC245B5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5B92-C0A4-4291-B7E8-22FD2BA427BE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6E4576B-5E3F-FDCE-C398-AB2D5908E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Axel Becker</a:t>
            </a:r>
          </a:p>
        </p:txBody>
      </p:sp>
    </p:spTree>
    <p:extLst>
      <p:ext uri="{BB962C8B-B14F-4D97-AF65-F5344CB8AC3E}">
        <p14:creationId xmlns:p14="http://schemas.microsoft.com/office/powerpoint/2010/main" val="2976711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48A71-A3AD-E94E-9264-0537EFB9E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2818F9-E1C8-5660-5E0E-E1C5951A9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86294-496B-43CC-AAD9-6D12554B34CC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52EAD5-418E-8002-E5A1-1A462C8CC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893920-E015-C12D-0E28-A4C702446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8653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B30F3C0-3A75-8681-9853-8AC245B5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7A1A-2F89-433D-A732-D122FBEF72B4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6E4576B-5E3F-FDCE-C398-AB2D5908E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Thomas Ott</a:t>
            </a:r>
          </a:p>
        </p:txBody>
      </p:sp>
    </p:spTree>
    <p:extLst>
      <p:ext uri="{BB962C8B-B14F-4D97-AF65-F5344CB8AC3E}">
        <p14:creationId xmlns:p14="http://schemas.microsoft.com/office/powerpoint/2010/main" val="3498994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B30F3C0-3A75-8681-9853-8AC245B5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02A89-D4DA-4387-AB83-5D0BE5409970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6E4576B-5E3F-FDCE-C398-AB2D5908E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Thomas Ott</a:t>
            </a:r>
          </a:p>
        </p:txBody>
      </p:sp>
    </p:spTree>
    <p:extLst>
      <p:ext uri="{BB962C8B-B14F-4D97-AF65-F5344CB8AC3E}">
        <p14:creationId xmlns:p14="http://schemas.microsoft.com/office/powerpoint/2010/main" val="10139829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5CDA01-DDC9-2253-72DE-96209CE4E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7C98BC-77ED-57FD-F633-2BC8142A2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980000"/>
            <a:ext cx="11519987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FCB9AE0-FB31-AD7B-F074-94F25823D69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3FD5DD2-BC1A-4C9C-81FC-0D336EF99937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DBDDB1D6-39C5-381A-1C8E-0B3A2109CC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D1513966-0604-55AE-E780-E1382633BFC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6783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A8DEF2-3EB0-7C61-65FD-4CF2BF6AA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924000"/>
            <a:ext cx="11558700" cy="1080000"/>
          </a:xfrm>
        </p:spPr>
        <p:txBody>
          <a:bodyPr anchor="b">
            <a:normAutofit/>
          </a:bodyPr>
          <a:lstStyle>
            <a:lvl1pPr>
              <a:defRPr sz="42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BB02D4D-81F0-49AF-1CF0-1A75D0BC7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5040000"/>
            <a:ext cx="7919993" cy="1080000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A0B6FE2-4691-8E94-5E86-36CF5EFB7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B7E7-F067-457C-BA04-DEDD669A8898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A590409-784D-7817-ED5F-00C6036B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0000" y="360000"/>
            <a:ext cx="8976000" cy="189000"/>
          </a:xfrm>
        </p:spPr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28A47B0-219D-E504-F79C-A5E591940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7053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964544-40DC-4288-275B-FB15B4D07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512A440-6CC2-C81B-AAB4-F8419E201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89E8D-0739-4C28-BB97-1D61527BFECF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0EA03BC-F835-8900-FE38-6958D04E8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69E877-7369-A8AF-FF8A-DDFA8A855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6B08FBBD-180E-596B-F91F-8F6ADC5F63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0362" y="1980000"/>
            <a:ext cx="5580000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CD333C59-0ADD-F97D-91D2-1E187ECAF60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00209" y="1980000"/>
            <a:ext cx="5580000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888877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EA8B7A-08C3-285D-CDA3-D0DCEF856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5C45FF0-DFBA-6FB8-5D9D-4E9A98A87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5B8D1-90B3-4E44-893B-392224B51B52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1DAEC6-70FB-93F3-56DA-505CA7898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19F1D11-78E8-8CC4-923C-7925ADB72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AD1F37F6-4222-0F2F-8273-DDE8A60C7A1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0363" y="1980000"/>
            <a:ext cx="11520487" cy="4068000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7B3ED93-4F10-B98E-C79A-9C75CB74FCC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363" y="6084000"/>
            <a:ext cx="11520487" cy="36000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400">
                <a:solidFill>
                  <a:schemeClr val="accent6"/>
                </a:solidFill>
              </a:defRPr>
            </a:lvl1pPr>
            <a:lvl2pPr marL="457200" indent="0">
              <a:buNone/>
              <a:defRPr sz="1400">
                <a:solidFill>
                  <a:schemeClr val="accent6"/>
                </a:solidFill>
              </a:defRPr>
            </a:lvl2pPr>
            <a:lvl3pPr marL="914400" indent="0">
              <a:buNone/>
              <a:defRPr sz="1400">
                <a:solidFill>
                  <a:schemeClr val="accent6"/>
                </a:solidFill>
              </a:defRPr>
            </a:lvl3pPr>
            <a:lvl4pPr marL="1371600" indent="0">
              <a:buNone/>
              <a:defRPr sz="1400">
                <a:solidFill>
                  <a:schemeClr val="accent6"/>
                </a:solidFill>
              </a:defRPr>
            </a:lvl4pPr>
            <a:lvl5pPr marL="1828800" indent="0">
              <a:buNone/>
              <a:defRPr sz="1400">
                <a:solidFill>
                  <a:schemeClr val="accent6"/>
                </a:solidFill>
              </a:defRPr>
            </a:lvl5pPr>
          </a:lstStyle>
          <a:p>
            <a:pPr lvl="0"/>
            <a:r>
              <a:rPr lang="de-DE" dirty="0"/>
              <a:t>Bildunterschrift / Caption</a:t>
            </a:r>
          </a:p>
        </p:txBody>
      </p:sp>
    </p:spTree>
    <p:extLst>
      <p:ext uri="{BB962C8B-B14F-4D97-AF65-F5344CB8AC3E}">
        <p14:creationId xmlns:p14="http://schemas.microsoft.com/office/powerpoint/2010/main" val="3588630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859BFDA-5919-80E3-6FB9-03C9FBF61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736682"/>
            <a:ext cx="8976000" cy="108000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5DB4C4-7360-79EC-43CC-2887232E8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980000"/>
            <a:ext cx="11519987" cy="45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grpSp>
        <p:nvGrpSpPr>
          <p:cNvPr id="7" name="TU Da Logo">
            <a:extLst>
              <a:ext uri="{FF2B5EF4-FFF2-40B4-BE49-F238E27FC236}">
                <a16:creationId xmlns:a16="http://schemas.microsoft.com/office/drawing/2014/main" id="{51119E7C-0EFF-440C-7D9B-DC934FA66296}"/>
              </a:ext>
            </a:extLst>
          </p:cNvPr>
          <p:cNvGrpSpPr/>
          <p:nvPr userDrawn="1"/>
        </p:nvGrpSpPr>
        <p:grpSpPr>
          <a:xfrm>
            <a:off x="9917994" y="179999"/>
            <a:ext cx="2272819" cy="910166"/>
            <a:chOff x="7454900" y="306388"/>
            <a:chExt cx="1704614" cy="682624"/>
          </a:xfrm>
        </p:grpSpPr>
        <p:sp>
          <p:nvSpPr>
            <p:cNvPr id="8" name="AutoShape 3">
              <a:extLst>
                <a:ext uri="{FF2B5EF4-FFF2-40B4-BE49-F238E27FC236}">
                  <a16:creationId xmlns:a16="http://schemas.microsoft.com/office/drawing/2014/main" id="{65BC44CB-CBBB-FAC0-EB9F-E8F9DC95037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C445B24-F9B1-8960-5444-7772C7A47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54900" y="306388"/>
              <a:ext cx="1704614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378BFC59-1C78-1D5B-F297-FDAE60A3B3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D4C2154-1036-25AE-9332-6CD29C8A49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F1AA4C57-F564-9D30-8972-9143A104F6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88ED9D6D-B335-8396-2289-7DD61F9A06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8872A2F5-7430-CC8E-7732-1707D9E6FB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AE49A029-9AE0-4CF9-87DF-91910B2623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B8CBC970-FC0D-4723-B28A-D212B56428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4638EAF1-DC81-698A-E2F9-ED824E3D31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7FD520B6-32AC-A196-05E4-28829C4F09C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  <p:sp>
        <p:nvSpPr>
          <p:cNvPr id="21" name="Datumsplatzhalter 20">
            <a:extLst>
              <a:ext uri="{FF2B5EF4-FFF2-40B4-BE49-F238E27FC236}">
                <a16:creationId xmlns:a16="http://schemas.microsoft.com/office/drawing/2014/main" id="{AF9F05BC-ECE1-ED71-B285-6224B2166F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558140"/>
            <a:ext cx="1439993" cy="180000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800" spc="8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86294-496B-43CC-AAD9-6D12554B34CC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22" name="Fußzeilenplatzhalter 21">
            <a:extLst>
              <a:ext uri="{FF2B5EF4-FFF2-40B4-BE49-F238E27FC236}">
                <a16:creationId xmlns:a16="http://schemas.microsoft.com/office/drawing/2014/main" id="{3419663B-FA1A-D2AC-6FFB-FEF3AE171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0" y="359999"/>
            <a:ext cx="8976000" cy="190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146D37BF-C929-35EB-9D31-617A9D8FE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17905" y="6558140"/>
            <a:ext cx="1462304" cy="180000"/>
          </a:xfrm>
          <a:prstGeom prst="rect">
            <a:avLst/>
          </a:prstGeom>
        </p:spPr>
        <p:txBody>
          <a:bodyPr vert="horz" lIns="91440" tIns="45720" rIns="0" bIns="45720" rtlCol="0" anchor="b" anchorCtr="0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F4C09-65E4-4AD7-8D55-83CBD210ED85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Fußzeilenplatzhalter 21">
            <a:extLst>
              <a:ext uri="{FF2B5EF4-FFF2-40B4-BE49-F238E27FC236}">
                <a16:creationId xmlns:a16="http://schemas.microsoft.com/office/drawing/2014/main" id="{7D283BE2-FBCB-712B-618D-52A485BD70FD}"/>
              </a:ext>
            </a:extLst>
          </p:cNvPr>
          <p:cNvSpPr txBox="1">
            <a:spLocks/>
          </p:cNvSpPr>
          <p:nvPr userDrawn="1"/>
        </p:nvSpPr>
        <p:spPr>
          <a:xfrm>
            <a:off x="2134800" y="6563539"/>
            <a:ext cx="7920000" cy="18000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defPPr>
              <a:defRPr lang="de-DE"/>
            </a:defPPr>
            <a:lvl1pPr marL="0" algn="ctr" defTabSz="914400" rtl="0" eaLnBrk="1" latinLnBrk="0" hangingPunct="1">
              <a:defRPr sz="800" kern="1200" spc="4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Faculty | Institute | Person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464CF79-8FDD-5303-2D83-D41AB90816E0}"/>
              </a:ext>
            </a:extLst>
          </p:cNvPr>
          <p:cNvSpPr txBox="1"/>
          <p:nvPr userDrawn="1"/>
        </p:nvSpPr>
        <p:spPr>
          <a:xfrm>
            <a:off x="8256000" y="1629000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92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9" r:id="rId3"/>
    <p:sldLayoutId id="2147483665" r:id="rId4"/>
    <p:sldLayoutId id="2147483666" r:id="rId5"/>
    <p:sldLayoutId id="2147483650" r:id="rId6"/>
    <p:sldLayoutId id="2147483651" r:id="rId7"/>
    <p:sldLayoutId id="2147483667" r:id="rId8"/>
    <p:sldLayoutId id="2147483668" r:id="rId9"/>
    <p:sldLayoutId id="2147483661" r:id="rId10"/>
    <p:sldLayoutId id="2147483654" r:id="rId11"/>
    <p:sldLayoutId id="2147483655" r:id="rId12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200" kern="1200" cap="all" baseline="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000" kern="1200" spc="4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5219B-1747-5FC8-BF94-9177D9ED21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SECRECY: status Report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0213EB-E881-AA5F-8DB0-E318BB9C36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Mimoun Mendoughe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7E4A-B65E-BF8A-D585-D1A3A886A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E5B92-C0A4-4291-B7E8-22FD2BA427BE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CB324C-BB9E-C4EC-8243-3172BDA68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113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954E5-0F64-A96C-DC8E-8690E1115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Owner - Libraries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78292-2197-011E-7E77-331E3F8C028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3FD5DD2-BC1A-4C9C-81FC-0D336EF99937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685AD-22F2-5010-565C-57E882DD194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174B7D-A9C7-2D26-4E48-4FFAD03F3BB9}"/>
              </a:ext>
            </a:extLst>
          </p:cNvPr>
          <p:cNvSpPr txBox="1"/>
          <p:nvPr/>
        </p:nvSpPr>
        <p:spPr>
          <a:xfrm>
            <a:off x="7536000" y="2025607"/>
            <a:ext cx="3240000" cy="243143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/>
              <a:t>types.rs</a:t>
            </a:r>
            <a:endParaRPr lang="en-US" sz="1100" dirty="0"/>
          </a:p>
          <a:p>
            <a:r>
              <a:rPr lang="en-US" sz="1000" dirty="0"/>
              <a:t>Core struct definitions:                     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BitShare</a:t>
            </a:r>
            <a:r>
              <a:rPr lang="en-US" sz="1000" dirty="0"/>
              <a:t> { </a:t>
            </a:r>
            <a:r>
              <a:rPr lang="en-US" sz="1000" dirty="0" err="1"/>
              <a:t>boolean_a</a:t>
            </a:r>
            <a:r>
              <a:rPr lang="en-US" sz="1000" dirty="0"/>
              <a:t>, </a:t>
            </a:r>
            <a:r>
              <a:rPr lang="en-US" sz="1000" dirty="0" err="1"/>
              <a:t>boolean_b</a:t>
            </a:r>
            <a:r>
              <a:rPr lang="en-US" sz="1000" dirty="0"/>
              <a:t> }              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SharedBitString</a:t>
            </a:r>
            <a:r>
              <a:rPr lang="en-US" sz="1000" dirty="0"/>
              <a:t>: Vec&lt;</a:t>
            </a:r>
            <a:r>
              <a:rPr lang="en-US" sz="1000" dirty="0" err="1"/>
              <a:t>BitShare</a:t>
            </a:r>
            <a:r>
              <a:rPr lang="en-US" sz="1000" dirty="0"/>
              <a:t>&gt;             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SharedRow:Vec</a:t>
            </a:r>
            <a:r>
              <a:rPr lang="en-US" sz="1000" dirty="0"/>
              <a:t>&lt;</a:t>
            </a:r>
            <a:r>
              <a:rPr lang="en-US" sz="1000" dirty="0" err="1"/>
              <a:t>SharedBitString</a:t>
            </a:r>
            <a:r>
              <a:rPr lang="en-US" sz="1000" dirty="0"/>
              <a:t>&gt; 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SharedPartyData</a:t>
            </a:r>
            <a:r>
              <a:rPr lang="en-US" sz="1000" dirty="0"/>
              <a:t>: Vec&lt;</a:t>
            </a:r>
            <a:r>
              <a:rPr lang="en-US" sz="1000" dirty="0" err="1"/>
              <a:t>SharedRows</a:t>
            </a:r>
            <a:r>
              <a:rPr lang="en-US" sz="1000" dirty="0"/>
              <a:t>&gt;</a:t>
            </a:r>
          </a:p>
          <a:p>
            <a:r>
              <a:rPr lang="en-US" sz="1000" dirty="0"/>
              <a:t>          </a:t>
            </a:r>
          </a:p>
          <a:p>
            <a:r>
              <a:rPr lang="en-US" sz="1000" dirty="0"/>
              <a:t>- </a:t>
            </a:r>
            <a:r>
              <a:rPr lang="en-US" sz="1000" dirty="0" err="1"/>
              <a:t>ColumnDescriptor</a:t>
            </a:r>
            <a:r>
              <a:rPr lang="en-US" sz="1000" dirty="0"/>
              <a:t>: Name, </a:t>
            </a:r>
            <a:r>
              <a:rPr lang="en-US" sz="1000" dirty="0" err="1"/>
              <a:t>ColumnType</a:t>
            </a:r>
            <a:r>
              <a:rPr lang="en-US" sz="1000" dirty="0"/>
              <a:t>               </a:t>
            </a:r>
          </a:p>
          <a:p>
            <a:r>
              <a:rPr lang="en-US" sz="1000" dirty="0"/>
              <a:t>                                               </a:t>
            </a:r>
          </a:p>
          <a:p>
            <a:r>
              <a:rPr lang="en-US" sz="1000" dirty="0"/>
              <a:t> Supported </a:t>
            </a:r>
            <a:r>
              <a:rPr lang="en-US" sz="1000" dirty="0" err="1"/>
              <a:t>ColumnType</a:t>
            </a:r>
            <a:r>
              <a:rPr lang="en-US" sz="1000" dirty="0"/>
              <a:t>:                        </a:t>
            </a:r>
          </a:p>
          <a:p>
            <a:r>
              <a:rPr lang="en-US" sz="1000" dirty="0"/>
              <a:t> - Boolean                                     </a:t>
            </a:r>
          </a:p>
          <a:p>
            <a:r>
              <a:rPr lang="en-US" sz="1000" dirty="0"/>
              <a:t> - u32</a:t>
            </a:r>
          </a:p>
          <a:p>
            <a:r>
              <a:rPr lang="en-US" sz="1000" dirty="0"/>
              <a:t> - f64</a:t>
            </a:r>
          </a:p>
          <a:p>
            <a:r>
              <a:rPr lang="en-US" sz="1000" dirty="0"/>
              <a:t> - String { </a:t>
            </a:r>
            <a:r>
              <a:rPr lang="en-US" sz="1000" dirty="0" err="1"/>
              <a:t>max_chars</a:t>
            </a:r>
            <a:r>
              <a:rPr lang="en-US" sz="1000" dirty="0"/>
              <a:t>, charset } </a:t>
            </a:r>
          </a:p>
          <a:p>
            <a:endParaRPr 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4F3850-BD8D-457D-F6BD-870C6C2C2F4B}"/>
              </a:ext>
            </a:extLst>
          </p:cNvPr>
          <p:cNvSpPr txBox="1"/>
          <p:nvPr/>
        </p:nvSpPr>
        <p:spPr>
          <a:xfrm>
            <a:off x="3408000" y="4295459"/>
            <a:ext cx="3228000" cy="132343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sharing.rs</a:t>
            </a:r>
            <a:endParaRPr lang="en-US" sz="1000" dirty="0"/>
          </a:p>
          <a:p>
            <a:pPr marL="171450" indent="-171450">
              <a:buFontTx/>
              <a:buChar char="-"/>
            </a:pPr>
            <a:r>
              <a:rPr lang="en-US" sz="1000" dirty="0"/>
              <a:t>Replicated Secret Sharing of Boolean</a:t>
            </a:r>
          </a:p>
          <a:p>
            <a:pPr marL="171450" indent="-171450">
              <a:buFontTx/>
              <a:buChar char="-"/>
            </a:pPr>
            <a:r>
              <a:rPr lang="en-US" sz="1000" dirty="0"/>
              <a:t>Replicated Secret Sharing of </a:t>
            </a:r>
            <a:r>
              <a:rPr lang="en-US" sz="1000" dirty="0" err="1"/>
              <a:t>BitString</a:t>
            </a:r>
            <a:endParaRPr lang="en-US" sz="1000" dirty="0"/>
          </a:p>
          <a:p>
            <a:pPr marL="171450" indent="-171450">
              <a:buFontTx/>
              <a:buChar char="-"/>
            </a:pPr>
            <a:r>
              <a:rPr lang="en-US" sz="1000" dirty="0"/>
              <a:t>Replicated Secret Sharing of u32</a:t>
            </a:r>
          </a:p>
          <a:p>
            <a:pPr marL="171450" indent="-171450">
              <a:buFontTx/>
              <a:buChar char="-"/>
            </a:pPr>
            <a:r>
              <a:rPr lang="en-US" sz="1000" dirty="0"/>
              <a:t>Replicated Secret Sharing of f64</a:t>
            </a:r>
          </a:p>
          <a:p>
            <a:pPr marL="171450" indent="-171450">
              <a:buFontTx/>
              <a:buChar char="-"/>
            </a:pPr>
            <a:r>
              <a:rPr lang="en-US" sz="1000" dirty="0"/>
              <a:t>Replicated Secret Sharing of string</a:t>
            </a:r>
          </a:p>
          <a:p>
            <a:pPr marL="171450" indent="-171450">
              <a:buFontTx/>
              <a:buChar char="-"/>
            </a:pPr>
            <a:endParaRPr lang="en-US" sz="1000" dirty="0"/>
          </a:p>
          <a:p>
            <a:pPr marL="171450" indent="-171450">
              <a:buFontTx/>
              <a:buChar char="-"/>
            </a:pPr>
            <a:endParaRPr lang="en-US" sz="1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84004AB-E284-87BF-3592-E236418A6F82}"/>
              </a:ext>
            </a:extLst>
          </p:cNvPr>
          <p:cNvSpPr/>
          <p:nvPr/>
        </p:nvSpPr>
        <p:spPr>
          <a:xfrm>
            <a:off x="3396000" y="3069000"/>
            <a:ext cx="3240000" cy="108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1"/>
                </a:solidFill>
              </a:rPr>
              <a:t>encode.rs</a:t>
            </a:r>
            <a:endParaRPr lang="en-US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Reads </a:t>
            </a:r>
            <a:r>
              <a:rPr lang="en-US" sz="1000" dirty="0" err="1">
                <a:solidFill>
                  <a:schemeClr val="tx1"/>
                </a:solidFill>
              </a:rPr>
              <a:t>columndescription</a:t>
            </a:r>
            <a:r>
              <a:rPr lang="en-US" sz="1000" dirty="0">
                <a:solidFill>
                  <a:schemeClr val="tx1"/>
                </a:solidFill>
              </a:rPr>
              <a:t> (type) from </a:t>
            </a:r>
            <a:r>
              <a:rPr lang="en-US" sz="1000" dirty="0" err="1">
                <a:solidFill>
                  <a:schemeClr val="tx1"/>
                </a:solidFill>
              </a:rPr>
              <a:t>table_schema</a:t>
            </a:r>
            <a:endParaRPr lang="en-US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Reads in a Vec&lt;Vec&lt;String&gt;&gt; and converts it to given type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4EBB34-260A-C8EC-943B-BEE04D398DC9}"/>
              </a:ext>
            </a:extLst>
          </p:cNvPr>
          <p:cNvSpPr/>
          <p:nvPr/>
        </p:nvSpPr>
        <p:spPr>
          <a:xfrm>
            <a:off x="3396000" y="1848643"/>
            <a:ext cx="3240000" cy="108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1"/>
                </a:solidFill>
              </a:rPr>
              <a:t>load.rs</a:t>
            </a:r>
            <a:endParaRPr lang="en-US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Reads in Row from CSV -&gt; Vec&lt;&lt;String&gt;&gt;</a:t>
            </a:r>
          </a:p>
          <a:p>
            <a:pPr marL="171450" indent="-171450">
              <a:buFontTx/>
              <a:buChar char="-"/>
            </a:pPr>
            <a:r>
              <a:rPr lang="en-US" sz="1000" dirty="0" err="1">
                <a:solidFill>
                  <a:schemeClr val="tx1"/>
                </a:solidFill>
              </a:rPr>
              <a:t>TableSchema</a:t>
            </a:r>
            <a:r>
              <a:rPr lang="en-US" sz="1000" dirty="0">
                <a:solidFill>
                  <a:schemeClr val="tx1"/>
                </a:solidFill>
              </a:rPr>
              <a:t> from JSON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30F587F-51EC-3BFB-86C9-41EA0285AA3C}"/>
              </a:ext>
            </a:extLst>
          </p:cNvPr>
          <p:cNvCxnSpPr>
            <a:cxnSpLocks/>
          </p:cNvCxnSpPr>
          <p:nvPr/>
        </p:nvCxnSpPr>
        <p:spPr>
          <a:xfrm flipH="1">
            <a:off x="2797588" y="2657990"/>
            <a:ext cx="598412" cy="779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C2767EA-8BCE-E14E-C84C-A45DCCA48A2B}"/>
              </a:ext>
            </a:extLst>
          </p:cNvPr>
          <p:cNvCxnSpPr>
            <a:cxnSpLocks/>
          </p:cNvCxnSpPr>
          <p:nvPr/>
        </p:nvCxnSpPr>
        <p:spPr>
          <a:xfrm flipH="1" flipV="1">
            <a:off x="2797588" y="4053664"/>
            <a:ext cx="598412" cy="511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D969CF1-9F04-DB0B-BE1A-4C347006ACF6}"/>
              </a:ext>
            </a:extLst>
          </p:cNvPr>
          <p:cNvSpPr/>
          <p:nvPr/>
        </p:nvSpPr>
        <p:spPr>
          <a:xfrm>
            <a:off x="289581" y="3298522"/>
            <a:ext cx="2496007" cy="97178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</a:t>
            </a:r>
            <a:r>
              <a:rPr lang="en-US" sz="1000">
                <a:solidFill>
                  <a:schemeClr val="tx1"/>
                </a:solidFill>
              </a:rPr>
              <a:t>ain</a:t>
            </a:r>
            <a:r>
              <a:rPr lang="en-US" sz="1000" dirty="0" err="1">
                <a:solidFill>
                  <a:schemeClr val="tx1"/>
                </a:solidFill>
              </a:rPr>
              <a:t>.rs</a:t>
            </a:r>
            <a:endParaRPr lang="en-US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Generates Shares of the table:</a:t>
            </a:r>
          </a:p>
          <a:p>
            <a:pPr marL="628650" lvl="1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SharedPartyData1, Schema</a:t>
            </a:r>
          </a:p>
          <a:p>
            <a:pPr marL="628650" lvl="1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SharedPartyData2, Schema</a:t>
            </a:r>
          </a:p>
          <a:p>
            <a:pPr marL="628650" lvl="1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SharedPartyData3, Schema</a:t>
            </a:r>
          </a:p>
          <a:p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E53DE27-F6FF-DF02-EA75-BD2B56E4A7C4}"/>
              </a:ext>
            </a:extLst>
          </p:cNvPr>
          <p:cNvCxnSpPr>
            <a:cxnSpLocks/>
            <a:stCxn id="10" idx="1"/>
            <a:endCxn id="19" idx="3"/>
          </p:cNvCxnSpPr>
          <p:nvPr/>
        </p:nvCxnSpPr>
        <p:spPr>
          <a:xfrm flipH="1">
            <a:off x="2785588" y="3609000"/>
            <a:ext cx="610412" cy="175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7BE5E40-5219-E050-2B01-8BDC4C53E65E}"/>
              </a:ext>
            </a:extLst>
          </p:cNvPr>
          <p:cNvSpPr txBox="1"/>
          <p:nvPr/>
        </p:nvSpPr>
        <p:spPr>
          <a:xfrm>
            <a:off x="7536000" y="4672319"/>
            <a:ext cx="3228000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test.rs</a:t>
            </a:r>
            <a:endParaRPr lang="en-US" sz="1000" dirty="0"/>
          </a:p>
          <a:p>
            <a:pPr marL="171450" indent="-171450">
              <a:buFontTx/>
              <a:buChar char="-"/>
            </a:pPr>
            <a:r>
              <a:rPr lang="en-US" sz="1000" dirty="0"/>
              <a:t>Test if the reconstruction of single values and rows equals the input value for the sharing.</a:t>
            </a:r>
            <a:endParaRPr lang="en-US" sz="1000" dirty="0">
              <a:solidFill>
                <a:srgbClr val="FFFF00"/>
              </a:solidFill>
            </a:endParaRPr>
          </a:p>
          <a:p>
            <a:pPr marL="171450" indent="-171450">
              <a:buFontTx/>
              <a:buChar char="-"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75709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2BFBB-31B4-5A9E-2676-C341B1988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owner – </a:t>
            </a:r>
            <a:r>
              <a:rPr lang="en-US" dirty="0" err="1"/>
              <a:t>nEXT</a:t>
            </a:r>
            <a:r>
              <a:rPr lang="en-US" dirty="0"/>
              <a:t> </a:t>
            </a:r>
            <a:r>
              <a:rPr lang="en-US" dirty="0" err="1"/>
              <a:t>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95483-FF78-2118-7518-1B1536AAE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the Sharing Procedure on a cluster node.</a:t>
            </a:r>
          </a:p>
          <a:p>
            <a:r>
              <a:rPr lang="en-US" dirty="0"/>
              <a:t>Implement sending of the shares to the Computing.</a:t>
            </a:r>
          </a:p>
          <a:p>
            <a:r>
              <a:rPr lang="en-US" dirty="0"/>
              <a:t>Setup receivers on 3 nodes in the Cluster.</a:t>
            </a:r>
          </a:p>
          <a:p>
            <a:r>
              <a:rPr lang="en-US" dirty="0"/>
              <a:t>Store Procedure of the received shares of a specific Owner.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01A20-F9BE-9380-92D0-9FC08854150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B3FD5DD2-BC1A-4C9C-81FC-0D336EF99937}" type="datetime1">
              <a:rPr lang="de-DE" smtClean="0"/>
              <a:t>27.06.25</a:t>
            </a:fld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DE391-1969-55AC-AC85-3BE21E7796C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7242097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UD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6001A"/>
      </a:accent1>
      <a:accent2>
        <a:srgbClr val="004E8A"/>
      </a:accent2>
      <a:accent3>
        <a:srgbClr val="009CDA"/>
      </a:accent3>
      <a:accent4>
        <a:srgbClr val="00689D"/>
      </a:accent4>
      <a:accent5>
        <a:srgbClr val="B5B5B5"/>
      </a:accent5>
      <a:accent6>
        <a:srgbClr val="535353"/>
      </a:accent6>
      <a:hlink>
        <a:srgbClr val="243572"/>
      </a:hlink>
      <a:folHlink>
        <a:srgbClr val="611C73"/>
      </a:folHlink>
    </a:clrScheme>
    <a:fontScheme name="TU Darmstadt 202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238</Words>
  <Application>Microsoft Macintosh PowerPoint</Application>
  <PresentationFormat>Widescreen</PresentationFormat>
  <Paragraphs>47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Arial Black</vt:lpstr>
      <vt:lpstr>Calibri</vt:lpstr>
      <vt:lpstr>Wingdings</vt:lpstr>
      <vt:lpstr>Template</vt:lpstr>
      <vt:lpstr>SECRECY: status Report</vt:lpstr>
      <vt:lpstr>Data Owner - Libraries</vt:lpstr>
      <vt:lpstr>Data owner –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2023-05-22T13:03:01Z</dcterms:created>
  <dcterms:modified xsi:type="dcterms:W3CDTF">2025-06-27T12:26:16Z</dcterms:modified>
</cp:coreProperties>
</file>

<file path=docProps/thumbnail.jpeg>
</file>